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7" r:id="rId11"/>
    <p:sldId id="264" r:id="rId12"/>
    <p:sldId id="274" r:id="rId13"/>
    <p:sldId id="265" r:id="rId14"/>
    <p:sldId id="266" r:id="rId15"/>
    <p:sldId id="275" r:id="rId16"/>
    <p:sldId id="278" r:id="rId17"/>
    <p:sldId id="267" r:id="rId18"/>
    <p:sldId id="268" r:id="rId19"/>
    <p:sldId id="270" r:id="rId20"/>
    <p:sldId id="271" r:id="rId21"/>
    <p:sldId id="276" r:id="rId22"/>
    <p:sldId id="269" r:id="rId23"/>
    <p:sldId id="273" r:id="rId24"/>
    <p:sldId id="272" r:id="rId25"/>
    <p:sldId id="279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15" y="4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67B1F-9AB1-4170-B7B9-328545266A5C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78323-14A9-4BFC-8F4E-8C2781762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779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78323-14A9-4BFC-8F4E-8C278176224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8533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Diese Herz-OP findet bei der Bekehrung statt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78323-14A9-4BFC-8F4E-8C278176224B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589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Das christliche Leben ist ein Antrainieren, ein Ausleben der Eigenschaften Jesu, denn: Der </a:t>
            </a:r>
            <a:r>
              <a:rPr lang="de-DE" dirty="0" err="1" smtClean="0"/>
              <a:t>Hl.Geist</a:t>
            </a:r>
            <a:r>
              <a:rPr lang="de-DE" dirty="0" smtClean="0"/>
              <a:t> in </a:t>
            </a:r>
            <a:r>
              <a:rPr lang="de-DE" dirty="0" err="1" smtClean="0"/>
              <a:t>mmir</a:t>
            </a:r>
            <a:r>
              <a:rPr lang="de-DE" dirty="0" smtClean="0"/>
              <a:t> bedeutet: Ich lebe,</a:t>
            </a:r>
            <a:r>
              <a:rPr lang="de-DE" baseline="0" dirty="0" smtClean="0"/>
              <a:t> doch nun nicht, sondern Christus lebt in mir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78323-14A9-4BFC-8F4E-8C278176224B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99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 kann ein Erwachsener mit jahrzehntealten Angewohnheiten verändert werden? Nur durch den Hl.</a:t>
            </a:r>
            <a:r>
              <a:rPr lang="de-DE" baseline="0" dirty="0" smtClean="0"/>
              <a:t> G.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78323-14A9-4BFC-8F4E-8C278176224B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4296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Charakter, die kostbarste Frucht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78323-14A9-4BFC-8F4E-8C278176224B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83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Ich muss in die Ambulanz kommen, sonst wird nicht </a:t>
            </a:r>
            <a:r>
              <a:rPr lang="de-DE" dirty="0" err="1" smtClean="0"/>
              <a:t>gehlfen</a:t>
            </a:r>
            <a:r>
              <a:rPr lang="de-DE" dirty="0" smtClean="0"/>
              <a:t>!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78323-14A9-4BFC-8F4E-8C278176224B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890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Soviel Kraft braucht unser alltägliches Leben: 100 bedeutet: mehr kann ich nicht mehr aushalten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78323-14A9-4BFC-8F4E-8C278176224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515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Wieviel mehr Kraft brauchen zwischenmenschliche Beziehungen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78323-14A9-4BFC-8F4E-8C278176224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515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Welche Quellen hast Du schon angezapft? Meditation? Psychotherapie?</a:t>
            </a:r>
            <a:r>
              <a:rPr lang="de-DE" baseline="0" dirty="0" smtClean="0"/>
              <a:t> Selbsthilfegruppen? </a:t>
            </a:r>
            <a:r>
              <a:rPr lang="de-DE" dirty="0" smtClean="0"/>
              <a:t>Um unser irdisches Leben zu meistern, brauchen wir Kraft aus dem Himmel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78323-14A9-4BFC-8F4E-8C278176224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3898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Es gibt nur Einen, der uns an die himmlische Kraftquelle anschließen kann: Der Hl. Geist; Pfingsten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78323-14A9-4BFC-8F4E-8C278176224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3201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Impulse von außen, Gespräche, Predigten, Hotel Burgenland, christliches TV, CDs etc.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78323-14A9-4BFC-8F4E-8C278176224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6644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Geistlich</a:t>
            </a:r>
            <a:r>
              <a:rPr lang="de-DE" baseline="0" dirty="0" smtClean="0"/>
              <a:t> tot – ich reagiere nicht auf Gottes Ansprache; ein lebender Leichnam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78323-14A9-4BFC-8F4E-8C278176224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924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Das erste Wirken des Geistes, um Tote aufzuerwecken: er weckt ein Bewusstsein für Sünde; er zeigt mir meine </a:t>
            </a:r>
            <a:r>
              <a:rPr lang="de-DE" dirty="0" err="1" smtClean="0"/>
              <a:t>Ungerechtiglkeit</a:t>
            </a:r>
            <a:r>
              <a:rPr lang="de-DE" dirty="0" smtClean="0"/>
              <a:t> und Christi Gerechtigkeit; er zeigt mir, dass ich unter dem Gericht Gottes stehe; Selbstgerechte sind sehr weit von Gott entfernt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78323-14A9-4BFC-8F4E-8C278176224B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839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Beim Christen ist der Hl. Geist in den Christen hineinverpflanzt; jetzt können die Impulse von innen kommen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78323-14A9-4BFC-8F4E-8C278176224B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390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DF4E-47F3-4B9D-BC90-FD374775BE98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4184-05EB-4ABB-A96E-65C2F296F2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11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DF4E-47F3-4B9D-BC90-FD374775BE98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4184-05EB-4ABB-A96E-65C2F296F2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75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DF4E-47F3-4B9D-BC90-FD374775BE98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4184-05EB-4ABB-A96E-65C2F296F2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5288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DF4E-47F3-4B9D-BC90-FD374775BE98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4184-05EB-4ABB-A96E-65C2F296F2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88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DF4E-47F3-4B9D-BC90-FD374775BE98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4184-05EB-4ABB-A96E-65C2F296F2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859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DF4E-47F3-4B9D-BC90-FD374775BE98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4184-05EB-4ABB-A96E-65C2F296F2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603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DF4E-47F3-4B9D-BC90-FD374775BE98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4184-05EB-4ABB-A96E-65C2F296F2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37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DF4E-47F3-4B9D-BC90-FD374775BE98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4184-05EB-4ABB-A96E-65C2F296F2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75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DF4E-47F3-4B9D-BC90-FD374775BE98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4184-05EB-4ABB-A96E-65C2F296F2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94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DF4E-47F3-4B9D-BC90-FD374775BE98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4184-05EB-4ABB-A96E-65C2F296F2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528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DF4E-47F3-4B9D-BC90-FD374775BE98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4184-05EB-4ABB-A96E-65C2F296F2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590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7DF4E-47F3-4B9D-BC90-FD374775BE98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B4184-05EB-4ABB-A96E-65C2F296F2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437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Rechteck 3"/>
          <p:cNvSpPr/>
          <p:nvPr/>
        </p:nvSpPr>
        <p:spPr>
          <a:xfrm>
            <a:off x="-468560" y="-46988"/>
            <a:ext cx="10081120" cy="75804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034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view.stern.de/de/picture/2535505/sommer-blumenmakro-verblueht-sommerblumen-sommerwiese-strohblume-verblueht-9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4"/>
          <a:stretch/>
        </p:blipFill>
        <p:spPr bwMode="auto">
          <a:xfrm>
            <a:off x="-3044" y="0"/>
            <a:ext cx="91470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3462876" y="2518460"/>
            <a:ext cx="2275239" cy="1200329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Dieselbe Kraft:</a:t>
            </a:r>
          </a:p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außen angewandt</a:t>
            </a:r>
          </a:p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</a:p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innen angewandt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83568" y="836712"/>
            <a:ext cx="3586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 brauchen diese Kraft zum Leben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https://neugi85.files.wordpress.com/2013/02/dsc_987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r="5034" b="8932"/>
          <a:stretch/>
        </p:blipFill>
        <p:spPr bwMode="auto">
          <a:xfrm>
            <a:off x="-155568" y="0"/>
            <a:ext cx="9263742" cy="7013309"/>
          </a:xfrm>
          <a:prstGeom prst="rect">
            <a:avLst/>
          </a:prstGeom>
          <a:noFill/>
          <a:effectLst>
            <a:softEdge rad="469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upload.wikimedia.org/wikipedia/commons/5/56/Professioneller_Defibrillator_mit_Monit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875" y="118100"/>
            <a:ext cx="4205293" cy="2807333"/>
          </a:xfrm>
          <a:prstGeom prst="rect">
            <a:avLst/>
          </a:prstGeom>
          <a:ln>
            <a:noFill/>
          </a:ln>
          <a:effectLst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ages.zeit.de/wissen/2009-09/deutscher-zukunktspreis-2009/deutscher-zukunktspreis-2009-540x3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586" y="736390"/>
            <a:ext cx="4799203" cy="2701774"/>
          </a:xfrm>
          <a:prstGeom prst="rect">
            <a:avLst/>
          </a:prstGeom>
          <a:ln>
            <a:noFill/>
          </a:ln>
          <a:effectLst>
            <a:softEdge rad="520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799380" y="2780928"/>
            <a:ext cx="2377061" cy="2308324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 Defibrillator:</a:t>
            </a:r>
          </a:p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</a:p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elektrische</a:t>
            </a:r>
          </a:p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Impuls-Kraft,</a:t>
            </a:r>
          </a:p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das Herz von außen</a:t>
            </a:r>
          </a:p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 Schlagen bringt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77536" y="2981210"/>
            <a:ext cx="2372251" cy="2031325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</a:p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 Schrittmacher:</a:t>
            </a:r>
          </a:p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elektrische</a:t>
            </a:r>
          </a:p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Impuls-Kraft,</a:t>
            </a:r>
          </a:p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das Herz von innen </a:t>
            </a:r>
          </a:p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Schlagen hält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429" y="3962420"/>
            <a:ext cx="3284951" cy="237132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5" name="Textfeld 14"/>
          <p:cNvSpPr txBox="1"/>
          <p:nvPr/>
        </p:nvSpPr>
        <p:spPr>
          <a:xfrm>
            <a:off x="732531" y="5148082"/>
            <a:ext cx="3315267" cy="1200329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</a:p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kardiologische Rehabilitation:</a:t>
            </a:r>
          </a:p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neue Leben trainieren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977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10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view.stern.de/de/picture/2535505/sommer-blumenmakro-verblueht-sommerblumen-sommerwiese-strohblume-verblueht-9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4"/>
          <a:stretch/>
        </p:blipFill>
        <p:spPr bwMode="auto">
          <a:xfrm>
            <a:off x="-3044" y="0"/>
            <a:ext cx="91470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83568" y="836712"/>
            <a:ext cx="3586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 brauchen diese Kraft zum Leben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https://neugi85.files.wordpress.com/2013/02/dsc_987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r="5034" b="8932"/>
          <a:stretch/>
        </p:blipFill>
        <p:spPr bwMode="auto">
          <a:xfrm>
            <a:off x="9678" y="188640"/>
            <a:ext cx="9263742" cy="7013309"/>
          </a:xfrm>
          <a:prstGeom prst="rect">
            <a:avLst/>
          </a:prstGeom>
          <a:noFill/>
          <a:effectLst>
            <a:softEdge rad="469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upload.wikimedia.org/wikipedia/commons/5/56/Professioneller_Defibrillator_mit_Monit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609" y="364756"/>
            <a:ext cx="3775297" cy="2520280"/>
          </a:xfrm>
          <a:prstGeom prst="rect">
            <a:avLst/>
          </a:prstGeom>
          <a:ln>
            <a:noFill/>
          </a:ln>
          <a:effectLst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ages.zeit.de/wissen/2009-09/deutscher-zukunktspreis-2009/deutscher-zukunktspreis-2009-540x3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95" y="4312051"/>
            <a:ext cx="3900165" cy="2195649"/>
          </a:xfrm>
          <a:prstGeom prst="rect">
            <a:avLst/>
          </a:prstGeom>
          <a:ln>
            <a:noFill/>
          </a:ln>
          <a:effectLst>
            <a:softEdge rad="520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erf-medien.ch/images/content/head/pfingsten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8602">
            <a:off x="-146967" y="-64911"/>
            <a:ext cx="6554109" cy="3779537"/>
          </a:xfrm>
          <a:prstGeom prst="rect">
            <a:avLst/>
          </a:prstGeom>
          <a:ln>
            <a:noFill/>
          </a:ln>
          <a:effectLst>
            <a:softEdge rad="406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683568" y="2577245"/>
            <a:ext cx="7621062" cy="1569660"/>
          </a:xfrm>
          <a:prstGeom prst="rect">
            <a:avLst/>
          </a:prstGeom>
          <a:solidFill>
            <a:srgbClr val="C00000">
              <a:alpha val="46000"/>
            </a:srgbClr>
          </a:solidFill>
          <a:ln>
            <a:solidFill>
              <a:schemeClr val="accent1">
                <a:alpha val="41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Heilige Geist vermittelt uns alles:</a:t>
            </a:r>
          </a:p>
          <a:p>
            <a:pPr algn="ctr"/>
            <a:r>
              <a:rPr lang="de-D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Gottes Kraft, die zum geistlichen Leben erweckt,</a:t>
            </a:r>
          </a:p>
          <a:p>
            <a:pPr algn="ctr"/>
            <a:r>
              <a:rPr lang="de-D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Gottes Kraft, die uns geistlich permanent am Leben erhält,</a:t>
            </a:r>
          </a:p>
          <a:p>
            <a:pPr algn="ctr"/>
            <a:r>
              <a:rPr lang="de-D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Gottes Kraft zum Einüben eines neuen Lebensstils</a:t>
            </a:r>
            <a:endParaRPr lang="de-D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609" y="3987612"/>
            <a:ext cx="3260812" cy="235389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2307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8408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/>
              <a:t>1. </a:t>
            </a:r>
            <a:br>
              <a:rPr lang="de-DE" dirty="0" smtClean="0"/>
            </a:br>
            <a:r>
              <a:rPr lang="de-DE" dirty="0" smtClean="0"/>
              <a:t>Der Geist wirkt wie ein Defibrillator:</a:t>
            </a:r>
            <a:br>
              <a:rPr lang="de-DE" dirty="0" smtClean="0"/>
            </a:br>
            <a:r>
              <a:rPr lang="de-DE" dirty="0" smtClean="0"/>
              <a:t>Die Kraft, </a:t>
            </a:r>
            <a:br>
              <a:rPr lang="de-DE" dirty="0" smtClean="0"/>
            </a:br>
            <a:r>
              <a:rPr lang="de-DE" dirty="0" smtClean="0"/>
              <a:t>die zum </a:t>
            </a:r>
            <a:br>
              <a:rPr lang="de-DE" dirty="0" smtClean="0"/>
            </a:br>
            <a:r>
              <a:rPr lang="de-DE" dirty="0" smtClean="0"/>
              <a:t>Leben </a:t>
            </a:r>
            <a:br>
              <a:rPr lang="de-DE" dirty="0" smtClean="0"/>
            </a:br>
            <a:r>
              <a:rPr lang="de-DE" dirty="0" smtClean="0"/>
              <a:t>erweckt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Picture 2" descr="http://upload.wikimedia.org/wikipedia/commons/5/56/Professioneller_Defibrillator_mit_Moni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559">
            <a:off x="2407198" y="1368038"/>
            <a:ext cx="7475284" cy="4990285"/>
          </a:xfrm>
          <a:prstGeom prst="rect">
            <a:avLst/>
          </a:prstGeom>
          <a:ln>
            <a:noFill/>
          </a:ln>
          <a:effectLst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dirty="0" smtClean="0"/>
              <a:t>Die Kraft, </a:t>
            </a:r>
            <a:br>
              <a:rPr lang="de-DE" dirty="0" smtClean="0"/>
            </a:br>
            <a:r>
              <a:rPr lang="de-DE" dirty="0" smtClean="0"/>
              <a:t>die zum Leben erweckt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42" name="Picture 2" descr="http://equapio.com/fileadmin/de/gesundheit/therapien/95-prozent-gehirntote/organhandel-mit-hirntoten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46659"/>
            <a:ext cx="914400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75295" y="1929606"/>
            <a:ext cx="5116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wir tot waren in den Sünden</a:t>
            </a: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de-D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 </a:t>
            </a: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uns samt Christo lebendig gemacht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denn aus Gnade seid ihr selig geworden) 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</a:t>
            </a:r>
            <a:r>
              <a:rPr lang="de-D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</a:t>
            </a: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2:5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7504" y="291565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Und auch euch, </a:t>
            </a:r>
            <a:r>
              <a:rPr lang="de-DE" b="1" u="sng" dirty="0">
                <a:solidFill>
                  <a:schemeClr val="bg1"/>
                </a:solidFill>
              </a:rPr>
              <a:t>da ihr tot </a:t>
            </a:r>
            <a:r>
              <a:rPr lang="de-DE" b="1" u="sng" dirty="0" err="1">
                <a:solidFill>
                  <a:schemeClr val="bg1"/>
                </a:solidFill>
              </a:rPr>
              <a:t>waret</a:t>
            </a:r>
            <a:r>
              <a:rPr lang="de-DE" b="1" u="sng" dirty="0">
                <a:solidFill>
                  <a:schemeClr val="bg1"/>
                </a:solidFill>
              </a:rPr>
              <a:t> durch Übertretungen und Sünden</a:t>
            </a:r>
            <a:r>
              <a:rPr lang="de-DE" dirty="0">
                <a:solidFill>
                  <a:schemeClr val="bg1"/>
                </a:solidFill>
              </a:rPr>
              <a:t>, </a:t>
            </a:r>
            <a:r>
              <a:rPr lang="de-DE" dirty="0" smtClean="0">
                <a:solidFill>
                  <a:schemeClr val="bg1"/>
                </a:solidFill>
              </a:rPr>
              <a:t> (</a:t>
            </a:r>
            <a:r>
              <a:rPr lang="de-DE" dirty="0" err="1">
                <a:solidFill>
                  <a:schemeClr val="bg1"/>
                </a:solidFill>
              </a:rPr>
              <a:t>Eph</a:t>
            </a:r>
            <a:r>
              <a:rPr lang="de-DE" dirty="0">
                <a:solidFill>
                  <a:schemeClr val="bg1"/>
                </a:solidFill>
              </a:rPr>
              <a:t> 2:1</a:t>
            </a:r>
            <a:r>
              <a:rPr lang="de-DE" dirty="0" smtClean="0">
                <a:solidFill>
                  <a:schemeClr val="bg1"/>
                </a:solidFill>
              </a:rPr>
              <a:t>)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7504" y="327569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Wir wissen, </a:t>
            </a:r>
            <a:r>
              <a:rPr lang="de-DE" dirty="0" smtClean="0">
                <a:solidFill>
                  <a:schemeClr val="bg1"/>
                </a:solidFill>
              </a:rPr>
              <a:t>dass </a:t>
            </a:r>
            <a:r>
              <a:rPr lang="de-DE" dirty="0">
                <a:solidFill>
                  <a:schemeClr val="bg1"/>
                </a:solidFill>
              </a:rPr>
              <a:t>wir </a:t>
            </a:r>
            <a:r>
              <a:rPr lang="de-DE" b="1" u="sng" dirty="0">
                <a:solidFill>
                  <a:schemeClr val="bg1"/>
                </a:solidFill>
              </a:rPr>
              <a:t>aus dem Tode</a:t>
            </a:r>
            <a:r>
              <a:rPr lang="de-DE" dirty="0">
                <a:solidFill>
                  <a:schemeClr val="bg1"/>
                </a:solidFill>
              </a:rPr>
              <a:t> 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in </a:t>
            </a:r>
            <a:r>
              <a:rPr lang="de-DE" dirty="0">
                <a:solidFill>
                  <a:schemeClr val="bg1"/>
                </a:solidFill>
              </a:rPr>
              <a:t>das Leben gekommen </a:t>
            </a:r>
            <a:r>
              <a:rPr lang="de-DE" dirty="0" smtClean="0">
                <a:solidFill>
                  <a:schemeClr val="bg1"/>
                </a:solidFill>
              </a:rPr>
              <a:t>sind…..   (1Jn </a:t>
            </a:r>
            <a:r>
              <a:rPr lang="de-DE" dirty="0">
                <a:solidFill>
                  <a:schemeClr val="bg1"/>
                </a:solidFill>
              </a:rPr>
              <a:t>3:14</a:t>
            </a:r>
            <a:r>
              <a:rPr lang="de-DE" dirty="0" smtClean="0">
                <a:solidFill>
                  <a:schemeClr val="bg1"/>
                </a:solidFill>
              </a:rPr>
              <a:t>)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07504" y="3978930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denn dieser mein Sohn </a:t>
            </a:r>
            <a:r>
              <a:rPr lang="de-DE" b="1" u="sng" dirty="0">
                <a:solidFill>
                  <a:schemeClr val="bg1"/>
                </a:solidFill>
              </a:rPr>
              <a:t>war tot</a:t>
            </a:r>
            <a:r>
              <a:rPr lang="de-DE" dirty="0">
                <a:solidFill>
                  <a:schemeClr val="bg1"/>
                </a:solidFill>
              </a:rPr>
              <a:t> 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und </a:t>
            </a:r>
            <a:r>
              <a:rPr lang="de-DE" dirty="0">
                <a:solidFill>
                  <a:schemeClr val="bg1"/>
                </a:solidFill>
              </a:rPr>
              <a:t>ist wieder lebendig geworden; 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b="1" u="sng" dirty="0" smtClean="0">
                <a:solidFill>
                  <a:schemeClr val="bg1"/>
                </a:solidFill>
              </a:rPr>
              <a:t>er </a:t>
            </a:r>
            <a:r>
              <a:rPr lang="de-DE" b="1" u="sng" dirty="0">
                <a:solidFill>
                  <a:schemeClr val="bg1"/>
                </a:solidFill>
              </a:rPr>
              <a:t>war verloren</a:t>
            </a:r>
            <a:r>
              <a:rPr lang="de-DE" dirty="0">
                <a:solidFill>
                  <a:schemeClr val="bg1"/>
                </a:solidFill>
              </a:rPr>
              <a:t> 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und </a:t>
            </a:r>
            <a:r>
              <a:rPr lang="de-DE" dirty="0">
                <a:solidFill>
                  <a:schemeClr val="bg1"/>
                </a:solidFill>
              </a:rPr>
              <a:t>ist gefunden </a:t>
            </a:r>
            <a:r>
              <a:rPr lang="de-DE" dirty="0" smtClean="0">
                <a:solidFill>
                  <a:schemeClr val="bg1"/>
                </a:solidFill>
              </a:rPr>
              <a:t>worden…  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(Luk 15:24)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upload.wikimedia.org/wikipedia/commons/5/56/Professioneller_Defibrillator_mit_Monit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559">
            <a:off x="5345587" y="260039"/>
            <a:ext cx="3775297" cy="2520280"/>
          </a:xfrm>
          <a:prstGeom prst="rect">
            <a:avLst/>
          </a:prstGeom>
          <a:ln>
            <a:noFill/>
          </a:ln>
          <a:effectLst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7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dirty="0" smtClean="0"/>
              <a:t>Die Kraft, </a:t>
            </a:r>
            <a:br>
              <a:rPr lang="de-DE" dirty="0" smtClean="0"/>
            </a:br>
            <a:r>
              <a:rPr lang="de-DE" dirty="0" smtClean="0"/>
              <a:t>die zum Leben erweckt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42" name="Picture 2" descr="http://equapio.com/fileadmin/de/gesundheit/therapien/95-prozent-gehirntote/organhandel-mit-hirntoten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46659"/>
            <a:ext cx="914400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03460" y="1845399"/>
            <a:ext cx="6210418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</a:t>
            </a:r>
            <a:r>
              <a:rPr lang="de-DE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wenn </a:t>
            </a:r>
            <a:r>
              <a:rPr lang="de-DE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Heilige Geist gekommen </a:t>
            </a:r>
            <a:r>
              <a:rPr lang="de-DE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de-DE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de-DE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wird </a:t>
            </a:r>
            <a:r>
              <a:rPr lang="de-D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de-DE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Welt überführen</a:t>
            </a:r>
            <a:r>
              <a:rPr lang="de-D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de-DE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de-D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wird den Menschen die Augen öffnen </a:t>
            </a:r>
            <a:endParaRPr lang="de-DE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über </a:t>
            </a:r>
            <a:r>
              <a:rPr lang="de-DE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Sünde, Gerechtigkeit und Gericht. </a:t>
            </a:r>
            <a:endParaRPr lang="de-DE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Ihre </a:t>
            </a:r>
            <a:r>
              <a:rPr lang="de-DE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Sünde</a:t>
            </a:r>
            <a:r>
              <a:rPr lang="de-D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besteht darin, dass sie nicht an mich glauben. </a:t>
            </a:r>
            <a:endParaRPr lang="de-DE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de-DE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Gerechtigkeit</a:t>
            </a:r>
            <a:r>
              <a:rPr lang="de-D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erweist sich dadurch, </a:t>
            </a:r>
            <a:endParaRPr lang="de-DE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dass </a:t>
            </a:r>
            <a:r>
              <a:rPr lang="de-D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zum Vater gehe, </a:t>
            </a:r>
            <a:endParaRPr lang="de-DE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</a:t>
            </a:r>
            <a:r>
              <a:rPr lang="de-D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 mich nicht mehr seht. </a:t>
            </a:r>
            <a:endParaRPr lang="de-DE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</a:t>
            </a:r>
            <a:r>
              <a:rPr lang="de-D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de-DE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Gericht</a:t>
            </a:r>
            <a:r>
              <a:rPr lang="de-D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werden sie daran erkennen, </a:t>
            </a:r>
            <a:endParaRPr lang="de-DE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dass </a:t>
            </a:r>
            <a:r>
              <a:rPr lang="de-D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Fürst dieser Welt </a:t>
            </a:r>
            <a:endParaRPr lang="de-DE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schon </a:t>
            </a:r>
            <a:r>
              <a:rPr lang="de-D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verurteilt ist. </a:t>
            </a:r>
            <a:r>
              <a:rPr 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(</a:t>
            </a:r>
            <a:r>
              <a:rPr lang="de-DE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</a:t>
            </a:r>
            <a:r>
              <a:rPr lang="de-D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16:8-11)</a:t>
            </a:r>
          </a:p>
          <a:p>
            <a:endParaRPr lang="de-DE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http://upload.wikimedia.org/wikipedia/commons/5/56/Professioneller_Defibrillator_mit_Monit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559">
            <a:off x="5345587" y="260039"/>
            <a:ext cx="3775297" cy="2520280"/>
          </a:xfrm>
          <a:prstGeom prst="rect">
            <a:avLst/>
          </a:prstGeom>
          <a:ln>
            <a:noFill/>
          </a:ln>
          <a:effectLst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80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67544" y="917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 smtClean="0"/>
              <a:t>2.</a:t>
            </a:r>
          </a:p>
          <a:p>
            <a:pPr algn="l"/>
            <a:r>
              <a:rPr lang="de-DE" sz="3600" dirty="0" smtClean="0"/>
              <a:t>Der Geist wirkt wie ein Herzschrittmacher:</a:t>
            </a:r>
          </a:p>
          <a:p>
            <a:pPr algn="l"/>
            <a:r>
              <a:rPr lang="de-DE" dirty="0" smtClean="0"/>
              <a:t>Die Kraft, </a:t>
            </a:r>
            <a:br>
              <a:rPr lang="de-DE" dirty="0" smtClean="0"/>
            </a:br>
            <a:r>
              <a:rPr lang="de-DE" dirty="0" smtClean="0"/>
              <a:t>die am Leben erhält</a:t>
            </a:r>
            <a:endParaRPr lang="de-DE" dirty="0"/>
          </a:p>
        </p:txBody>
      </p:sp>
      <p:pic>
        <p:nvPicPr>
          <p:cNvPr id="6" name="Picture 4" descr="http://images.zeit.de/wissen/2009-09/deutscher-zukunktspreis-2009/deutscher-zukunktspreis-2009-540x3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7149480" cy="4024893"/>
          </a:xfrm>
          <a:prstGeom prst="rect">
            <a:avLst/>
          </a:prstGeom>
          <a:ln>
            <a:noFill/>
          </a:ln>
          <a:effectLst>
            <a:softEdge rad="520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77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80637" y="188640"/>
            <a:ext cx="8371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Hes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36:25-27  </a:t>
            </a:r>
            <a:endParaRPr lang="de-A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A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Dann 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werde ich reines Wasser auf euch sprengen und euch so von </a:t>
            </a:r>
            <a:r>
              <a:rPr lang="de-A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aller Unreinigkeit </a:t>
            </a:r>
          </a:p>
          <a:p>
            <a:pPr algn="ctr"/>
            <a:r>
              <a:rPr lang="de-A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allen Götzen reinigen.  </a:t>
            </a:r>
            <a:r>
              <a:rPr lang="de-A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gebe euch </a:t>
            </a:r>
            <a:r>
              <a:rPr lang="de-A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 neues Herz 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</a:t>
            </a:r>
            <a:r>
              <a:rPr lang="de-A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einen neuen Geist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de-A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A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versteinerte Herz nehme ich aus eurer Brust </a:t>
            </a:r>
            <a:r>
              <a:rPr lang="de-A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gebe euch ein lebendiges dafür. </a:t>
            </a:r>
            <a:r>
              <a:rPr lang="de-A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de-A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</a:t>
            </a:r>
            <a:r>
              <a:rPr lang="de-A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lege meinen Geist in euch 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bewirke, dass ihr meinen Gesetzen folgt </a:t>
            </a:r>
            <a:endParaRPr lang="de-A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A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euch nach meinen Rechtsbestimmungen richtet.</a:t>
            </a:r>
          </a:p>
          <a:p>
            <a:pPr algn="ctr"/>
            <a:endParaRPr lang="de-A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de-A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600200"/>
            <a:ext cx="9693662" cy="5471619"/>
          </a:xfrm>
          <a:prstGeom prst="rect">
            <a:avLst/>
          </a:prstGeom>
          <a:effectLst>
            <a:softEdge rad="482600"/>
          </a:effectLst>
        </p:spPr>
      </p:pic>
    </p:spTree>
    <p:extLst>
      <p:ext uri="{BB962C8B-B14F-4D97-AF65-F5344CB8AC3E}">
        <p14:creationId xmlns:p14="http://schemas.microsoft.com/office/powerpoint/2010/main" val="106179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smtClean="0"/>
              <a:t>Die Kraft, </a:t>
            </a:r>
            <a:br>
              <a:rPr lang="de-DE" dirty="0" smtClean="0"/>
            </a:br>
            <a:r>
              <a:rPr lang="de-DE" dirty="0" smtClean="0"/>
              <a:t>die am Leben erhält</a:t>
            </a:r>
            <a:endParaRPr lang="de-DE" dirty="0"/>
          </a:p>
        </p:txBody>
      </p:sp>
      <p:pic>
        <p:nvPicPr>
          <p:cNvPr id="6" name="Picture 4" descr="http://images.zeit.de/wissen/2009-09/deutscher-zukunktspreis-2009/deutscher-zukunktspreis-2009-540x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628" y="0"/>
            <a:ext cx="3991372" cy="2246995"/>
          </a:xfrm>
          <a:prstGeom prst="rect">
            <a:avLst/>
          </a:prstGeom>
          <a:ln>
            <a:noFill/>
          </a:ln>
          <a:effectLst>
            <a:softEdge rad="520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/>
          <a:stretch/>
        </p:blipFill>
        <p:spPr>
          <a:xfrm>
            <a:off x="14520" y="2060848"/>
            <a:ext cx="6355618" cy="476465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feld 4"/>
          <p:cNvSpPr txBox="1"/>
          <p:nvPr/>
        </p:nvSpPr>
        <p:spPr>
          <a:xfrm>
            <a:off x="4599470" y="2156490"/>
            <a:ext cx="472078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Joh</a:t>
            </a:r>
            <a:r>
              <a:rPr lang="de-AT" dirty="0"/>
              <a:t> 14:16-17  </a:t>
            </a:r>
            <a:endParaRPr lang="de-AT" dirty="0" smtClean="0"/>
          </a:p>
          <a:p>
            <a:r>
              <a:rPr lang="de-AT" dirty="0" smtClean="0"/>
              <a:t>Und </a:t>
            </a:r>
            <a:r>
              <a:rPr lang="de-AT" dirty="0"/>
              <a:t>ich will den Vater bitten, </a:t>
            </a:r>
            <a:endParaRPr lang="de-AT" dirty="0" smtClean="0"/>
          </a:p>
          <a:p>
            <a:r>
              <a:rPr lang="de-AT" dirty="0" smtClean="0"/>
              <a:t>und </a:t>
            </a:r>
            <a:r>
              <a:rPr lang="de-AT" dirty="0"/>
              <a:t>er wird euch </a:t>
            </a:r>
            <a:endParaRPr lang="de-AT" dirty="0" smtClean="0"/>
          </a:p>
          <a:p>
            <a:r>
              <a:rPr lang="de-AT" b="1" u="sng" dirty="0" smtClean="0"/>
              <a:t>einen </a:t>
            </a:r>
            <a:r>
              <a:rPr lang="de-AT" b="1" u="sng" dirty="0"/>
              <a:t>andern Beistand </a:t>
            </a:r>
            <a:r>
              <a:rPr lang="de-AT" dirty="0"/>
              <a:t>geben, </a:t>
            </a:r>
            <a:endParaRPr lang="de-AT" dirty="0" smtClean="0"/>
          </a:p>
          <a:p>
            <a:r>
              <a:rPr lang="de-AT" b="1" u="sng" dirty="0" smtClean="0"/>
              <a:t>dass </a:t>
            </a:r>
            <a:r>
              <a:rPr lang="de-AT" b="1" u="sng" dirty="0"/>
              <a:t>er bei euch bleibe in Ewigkeit</a:t>
            </a:r>
            <a:r>
              <a:rPr lang="de-AT" dirty="0"/>
              <a:t>,  </a:t>
            </a:r>
            <a:r>
              <a:rPr lang="de-AT" dirty="0" smtClean="0"/>
              <a:t> </a:t>
            </a:r>
          </a:p>
          <a:p>
            <a:r>
              <a:rPr lang="de-AT" dirty="0" smtClean="0"/>
              <a:t>den </a:t>
            </a:r>
            <a:r>
              <a:rPr lang="de-AT" dirty="0"/>
              <a:t>Geist der Wahrheit, </a:t>
            </a:r>
            <a:endParaRPr lang="de-AT" dirty="0" smtClean="0"/>
          </a:p>
          <a:p>
            <a:r>
              <a:rPr lang="de-AT" dirty="0" smtClean="0"/>
              <a:t>welchen </a:t>
            </a:r>
            <a:r>
              <a:rPr lang="de-AT" dirty="0"/>
              <a:t>die Welt nicht empfangen kann, </a:t>
            </a:r>
            <a:endParaRPr lang="de-AT" dirty="0" smtClean="0"/>
          </a:p>
          <a:p>
            <a:r>
              <a:rPr lang="de-AT" dirty="0" smtClean="0"/>
              <a:t>denn </a:t>
            </a:r>
            <a:r>
              <a:rPr lang="de-AT" dirty="0"/>
              <a:t>sie beachtet ihn nicht und kennt ihn nicht; </a:t>
            </a:r>
            <a:endParaRPr lang="de-AT" dirty="0" smtClean="0"/>
          </a:p>
          <a:p>
            <a:r>
              <a:rPr lang="de-AT" dirty="0" smtClean="0"/>
              <a:t>ihr </a:t>
            </a:r>
            <a:r>
              <a:rPr lang="de-AT" dirty="0"/>
              <a:t>aber kennet ihn, denn er bleibt bei euch </a:t>
            </a:r>
            <a:endParaRPr lang="de-AT" dirty="0" smtClean="0"/>
          </a:p>
          <a:p>
            <a:r>
              <a:rPr lang="de-AT" dirty="0" smtClean="0"/>
              <a:t>und </a:t>
            </a:r>
            <a:r>
              <a:rPr lang="de-AT" dirty="0"/>
              <a:t>wird </a:t>
            </a:r>
            <a:r>
              <a:rPr lang="de-AT" b="1" u="sng" dirty="0"/>
              <a:t>in euch </a:t>
            </a:r>
            <a:r>
              <a:rPr lang="de-AT" dirty="0"/>
              <a:t>sein</a:t>
            </a:r>
            <a:r>
              <a:rPr lang="de-AT" dirty="0" smtClean="0"/>
              <a:t>.</a:t>
            </a:r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3264676" y="5457395"/>
            <a:ext cx="44797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Ein </a:t>
            </a:r>
            <a:r>
              <a:rPr lang="de-AT" b="1" u="sng" dirty="0" smtClean="0"/>
              <a:t>anderer</a:t>
            </a:r>
            <a:r>
              <a:rPr lang="de-AT" dirty="0" smtClean="0"/>
              <a:t> Beistand, </a:t>
            </a:r>
          </a:p>
          <a:p>
            <a:r>
              <a:rPr lang="de-AT" dirty="0" smtClean="0"/>
              <a:t>d.h. der Hl. Geist gibt uns ständig die Impulse,</a:t>
            </a:r>
          </a:p>
          <a:p>
            <a:r>
              <a:rPr lang="de-DE" dirty="0" smtClean="0"/>
              <a:t>die das neue Leben erhalten</a:t>
            </a:r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2863884" y="2975839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/>
              <a:t>Für </a:t>
            </a:r>
            <a:r>
              <a:rPr lang="de-AT" b="1" u="sng" dirty="0" smtClean="0"/>
              <a:t>immer</a:t>
            </a:r>
            <a:endParaRPr lang="de-AT" b="1" u="sng" dirty="0"/>
          </a:p>
        </p:txBody>
      </p:sp>
      <p:sp>
        <p:nvSpPr>
          <p:cNvPr id="9" name="Textfeld 8"/>
          <p:cNvSpPr txBox="1"/>
          <p:nvPr/>
        </p:nvSpPr>
        <p:spPr>
          <a:xfrm>
            <a:off x="2889413" y="4156960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u="sng" dirty="0" smtClean="0"/>
              <a:t>In</a:t>
            </a:r>
            <a:r>
              <a:rPr lang="de-AT" b="1" dirty="0" smtClean="0"/>
              <a:t> uns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318804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67544" y="494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smtClean="0"/>
              <a:t>Die Kraft, </a:t>
            </a:r>
            <a:br>
              <a:rPr lang="de-DE" dirty="0" smtClean="0"/>
            </a:br>
            <a:r>
              <a:rPr lang="de-DE" dirty="0" smtClean="0"/>
              <a:t>die am Leben erhält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67544" y="1724615"/>
            <a:ext cx="715048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Röm</a:t>
            </a:r>
            <a:r>
              <a:rPr lang="de-AT" dirty="0"/>
              <a:t> 8:6  </a:t>
            </a:r>
            <a:endParaRPr lang="de-AT" dirty="0" smtClean="0"/>
          </a:p>
          <a:p>
            <a:r>
              <a:rPr lang="de-AT" sz="2400" b="1" dirty="0" smtClean="0"/>
              <a:t>Denn </a:t>
            </a:r>
            <a:r>
              <a:rPr lang="de-AT" sz="3200" b="1" u="sng" dirty="0"/>
              <a:t>die </a:t>
            </a:r>
            <a:r>
              <a:rPr lang="de-AT" sz="3200" b="1" u="sng"/>
              <a:t>Gesinnung </a:t>
            </a:r>
            <a:r>
              <a:rPr lang="de-AT" sz="2400" b="1" smtClean="0"/>
              <a:t>des </a:t>
            </a:r>
            <a:r>
              <a:rPr lang="de-AT" sz="2400" b="1" dirty="0"/>
              <a:t>Fleisches ist Tod, </a:t>
            </a:r>
            <a:endParaRPr lang="de-AT" sz="2400" b="1" dirty="0" smtClean="0"/>
          </a:p>
          <a:p>
            <a:r>
              <a:rPr lang="de-AT" sz="3200" b="1" u="sng" dirty="0" smtClean="0"/>
              <a:t>die </a:t>
            </a:r>
            <a:r>
              <a:rPr lang="de-AT" sz="3200" b="1" u="sng" dirty="0"/>
              <a:t>Gesinnung </a:t>
            </a:r>
            <a:r>
              <a:rPr lang="de-AT" sz="2400" b="1" dirty="0"/>
              <a:t>des Geistes aber Leben und Friede,</a:t>
            </a:r>
          </a:p>
          <a:p>
            <a:endParaRPr lang="de-AT" sz="2400" b="1" dirty="0"/>
          </a:p>
        </p:txBody>
      </p:sp>
      <p:pic>
        <p:nvPicPr>
          <p:cNvPr id="6" name="Picture 4" descr="http://images.zeit.de/wissen/2009-09/deutscher-zukunktspreis-2009/deutscher-zukunktspreis-2009-540x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628" y="0"/>
            <a:ext cx="3991372" cy="2246995"/>
          </a:xfrm>
          <a:prstGeom prst="rect">
            <a:avLst/>
          </a:prstGeom>
          <a:ln>
            <a:noFill/>
          </a:ln>
          <a:effectLst>
            <a:softEdge rad="520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52295" y="1130324"/>
            <a:ext cx="5654048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</a:rPr>
              <a:t>Eine neue Herzenshaltung/Gesinnung/ein neues Denken/</a:t>
            </a:r>
          </a:p>
          <a:p>
            <a:r>
              <a:rPr lang="de-AT" dirty="0" smtClean="0">
                <a:solidFill>
                  <a:schemeClr val="bg1"/>
                </a:solidFill>
              </a:rPr>
              <a:t>neue Werte/ eine neue Welt-, Menschen- und Gottessicht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97" y="2708920"/>
            <a:ext cx="7846694" cy="4429092"/>
          </a:xfrm>
          <a:prstGeom prst="rect">
            <a:avLst/>
          </a:prstGeom>
          <a:effectLst>
            <a:softEdge rad="482600"/>
          </a:effectLst>
        </p:spPr>
      </p:pic>
    </p:spTree>
    <p:extLst>
      <p:ext uri="{BB962C8B-B14F-4D97-AF65-F5344CB8AC3E}">
        <p14:creationId xmlns:p14="http://schemas.microsoft.com/office/powerpoint/2010/main" val="241800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smtClean="0"/>
              <a:t>Die Kraft, </a:t>
            </a:r>
            <a:br>
              <a:rPr lang="de-DE" dirty="0" smtClean="0"/>
            </a:br>
            <a:r>
              <a:rPr lang="de-DE" dirty="0" smtClean="0"/>
              <a:t>die am Leben erhält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5496" y="2507643"/>
            <a:ext cx="8151462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Röm</a:t>
            </a:r>
            <a:r>
              <a:rPr lang="de-AT" dirty="0"/>
              <a:t> 8:15-16  </a:t>
            </a:r>
            <a:endParaRPr lang="de-AT" dirty="0" smtClean="0"/>
          </a:p>
          <a:p>
            <a:r>
              <a:rPr lang="de-AT" sz="2000" b="1" dirty="0" smtClean="0"/>
              <a:t>Der </a:t>
            </a:r>
            <a:r>
              <a:rPr lang="de-AT" sz="2000" b="1" dirty="0"/>
              <a:t>Geist, den ihr empfangen habt, macht euch ja nicht wieder zu Sklaven, </a:t>
            </a:r>
            <a:endParaRPr lang="de-AT" sz="2000" b="1" dirty="0" smtClean="0"/>
          </a:p>
          <a:p>
            <a:r>
              <a:rPr lang="de-AT" sz="2000" b="1" dirty="0" smtClean="0"/>
              <a:t>dass </a:t>
            </a:r>
            <a:r>
              <a:rPr lang="de-AT" sz="2000" b="1" dirty="0"/>
              <a:t>ihr wie früher </a:t>
            </a:r>
            <a:endParaRPr lang="de-AT" sz="2000" b="1" dirty="0" smtClean="0"/>
          </a:p>
          <a:p>
            <a:r>
              <a:rPr lang="de-AT" sz="2000" b="1" dirty="0" smtClean="0"/>
              <a:t>in </a:t>
            </a:r>
            <a:r>
              <a:rPr lang="de-AT" sz="2000" b="1" dirty="0"/>
              <a:t>Furcht leben müsstet. </a:t>
            </a:r>
            <a:endParaRPr lang="de-AT" sz="2000" b="1" dirty="0" smtClean="0"/>
          </a:p>
          <a:p>
            <a:r>
              <a:rPr lang="de-AT" sz="2000" b="1" dirty="0" smtClean="0"/>
              <a:t>Nein</a:t>
            </a:r>
            <a:r>
              <a:rPr lang="de-AT" sz="2000" b="1" dirty="0"/>
              <a:t>, ihr habt den Geist empfangen, </a:t>
            </a:r>
            <a:endParaRPr lang="de-AT" sz="2000" b="1" dirty="0" smtClean="0"/>
          </a:p>
          <a:p>
            <a:r>
              <a:rPr lang="de-AT" sz="2000" b="1" u="sng" dirty="0" smtClean="0"/>
              <a:t>der </a:t>
            </a:r>
            <a:r>
              <a:rPr lang="de-AT" sz="2000" b="1" u="sng" dirty="0"/>
              <a:t>euch zu Kindern Gottes macht</a:t>
            </a:r>
            <a:r>
              <a:rPr lang="de-AT" sz="2000" b="1" dirty="0"/>
              <a:t>, </a:t>
            </a:r>
            <a:endParaRPr lang="de-AT" sz="2000" b="1" dirty="0" smtClean="0"/>
          </a:p>
          <a:p>
            <a:r>
              <a:rPr lang="de-AT" sz="2000" b="1" dirty="0" smtClean="0"/>
              <a:t>den </a:t>
            </a:r>
            <a:r>
              <a:rPr lang="de-AT" sz="2000" b="1" dirty="0"/>
              <a:t>Geist, in dem wir "Abba!", Vater, </a:t>
            </a:r>
            <a:endParaRPr lang="de-AT" sz="2000" b="1" dirty="0" smtClean="0"/>
          </a:p>
          <a:p>
            <a:r>
              <a:rPr lang="de-AT" sz="2000" b="1" dirty="0" smtClean="0"/>
              <a:t>zu </a:t>
            </a:r>
            <a:r>
              <a:rPr lang="de-AT" sz="2000" b="1" dirty="0"/>
              <a:t>Gott sagen.  </a:t>
            </a:r>
            <a:endParaRPr lang="de-AT" sz="2000" b="1" dirty="0" smtClean="0"/>
          </a:p>
          <a:p>
            <a:r>
              <a:rPr lang="de-AT" sz="2000" b="1" dirty="0" smtClean="0"/>
              <a:t>So </a:t>
            </a:r>
            <a:r>
              <a:rPr lang="de-AT" sz="2000" b="1" dirty="0"/>
              <a:t>macht sein Geist </a:t>
            </a:r>
            <a:endParaRPr lang="de-AT" sz="2000" b="1" dirty="0" smtClean="0"/>
          </a:p>
          <a:p>
            <a:r>
              <a:rPr lang="de-AT" sz="2000" b="1" dirty="0" smtClean="0"/>
              <a:t>uns </a:t>
            </a:r>
            <a:r>
              <a:rPr lang="de-AT" sz="2000" b="1" dirty="0"/>
              <a:t>im Innersten gewiss, </a:t>
            </a:r>
            <a:endParaRPr lang="de-AT" sz="2000" b="1" dirty="0" smtClean="0"/>
          </a:p>
          <a:p>
            <a:r>
              <a:rPr lang="de-AT" sz="2000" b="1" dirty="0" smtClean="0"/>
              <a:t>dass </a:t>
            </a:r>
            <a:r>
              <a:rPr lang="de-AT" sz="2000" b="1" dirty="0"/>
              <a:t>wir Kinder Gottes sind.</a:t>
            </a:r>
          </a:p>
          <a:p>
            <a:endParaRPr lang="de-AT" sz="2000" b="1" dirty="0"/>
          </a:p>
          <a:p>
            <a:endParaRPr lang="de-AT" dirty="0"/>
          </a:p>
        </p:txBody>
      </p:sp>
      <p:pic>
        <p:nvPicPr>
          <p:cNvPr id="6" name="Picture 4" descr="http://images.zeit.de/wissen/2009-09/deutscher-zukunktspreis-2009/deutscher-zukunktspreis-2009-540x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628" y="0"/>
            <a:ext cx="3991372" cy="2246995"/>
          </a:xfrm>
          <a:prstGeom prst="rect">
            <a:avLst/>
          </a:prstGeom>
          <a:ln>
            <a:noFill/>
          </a:ln>
          <a:effectLst>
            <a:softEdge rad="520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70992" y="1525000"/>
            <a:ext cx="475688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</a:rPr>
              <a:t>Eine Kraft, die mich zu Gottes Kind macht</a:t>
            </a:r>
          </a:p>
          <a:p>
            <a:r>
              <a:rPr lang="de-AT" dirty="0" smtClean="0">
                <a:solidFill>
                  <a:schemeClr val="bg1"/>
                </a:solidFill>
              </a:rPr>
              <a:t>und kindliches Vertrauen zum Vater in mir weckt</a:t>
            </a:r>
            <a:endParaRPr lang="de-AT" dirty="0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50576"/>
            <a:ext cx="4866118" cy="364958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7723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neugi85.files.wordpress.com/2013/02/dsc_987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r="5034" b="8932"/>
          <a:stretch/>
        </p:blipFill>
        <p:spPr bwMode="auto">
          <a:xfrm>
            <a:off x="0" y="-27384"/>
            <a:ext cx="9263742" cy="701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123728" y="247616"/>
            <a:ext cx="4307589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8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anose="030304020206070D0D06" pitchFamily="66" charset="0"/>
              </a:rPr>
              <a:t>Kraft </a:t>
            </a:r>
            <a:endParaRPr lang="de-DE" sz="13800" b="1" spc="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unstler Script" panose="030304020206070D0D06" pitchFamily="66" charset="0"/>
            </a:endParaRPr>
          </a:p>
          <a:p>
            <a:r>
              <a:rPr lang="de-DE" sz="138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anose="030304020206070D0D06" pitchFamily="66" charset="0"/>
              </a:rPr>
              <a:t>zum </a:t>
            </a:r>
          </a:p>
          <a:p>
            <a:r>
              <a:rPr lang="de-DE" sz="138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anose="030304020206070D0D06" pitchFamily="66" charset="0"/>
              </a:rPr>
              <a:t>Leben</a:t>
            </a:r>
            <a:endParaRPr lang="de-AT" sz="13800" dirty="0"/>
          </a:p>
        </p:txBody>
      </p:sp>
    </p:spTree>
    <p:extLst>
      <p:ext uri="{BB962C8B-B14F-4D97-AF65-F5344CB8AC3E}">
        <p14:creationId xmlns:p14="http://schemas.microsoft.com/office/powerpoint/2010/main" val="363065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smtClean="0"/>
              <a:t>Die Kraft, </a:t>
            </a:r>
            <a:br>
              <a:rPr lang="de-DE" dirty="0" smtClean="0"/>
            </a:br>
            <a:r>
              <a:rPr lang="de-DE" dirty="0" smtClean="0"/>
              <a:t>die am Leben erhält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18951" y="2507643"/>
            <a:ext cx="486389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Röm</a:t>
            </a:r>
            <a:r>
              <a:rPr lang="de-AT" dirty="0"/>
              <a:t> 8:26-27  </a:t>
            </a:r>
            <a:endParaRPr lang="de-AT" dirty="0" smtClean="0"/>
          </a:p>
          <a:p>
            <a:r>
              <a:rPr lang="de-AT" dirty="0" smtClean="0"/>
              <a:t>In </a:t>
            </a:r>
            <a:r>
              <a:rPr lang="de-AT" dirty="0"/>
              <a:t>gleicher Weise nimmt sich der Geist Gottes </a:t>
            </a:r>
            <a:endParaRPr lang="de-AT" dirty="0" smtClean="0"/>
          </a:p>
          <a:p>
            <a:r>
              <a:rPr lang="de-AT" dirty="0" smtClean="0"/>
              <a:t>auch </a:t>
            </a:r>
            <a:r>
              <a:rPr lang="de-AT" dirty="0"/>
              <a:t>unserer Schwachheit an, </a:t>
            </a:r>
            <a:endParaRPr lang="de-AT" dirty="0" smtClean="0"/>
          </a:p>
          <a:p>
            <a:r>
              <a:rPr lang="de-AT" dirty="0" smtClean="0"/>
              <a:t>denn </a:t>
            </a:r>
            <a:r>
              <a:rPr lang="de-AT" dirty="0"/>
              <a:t>wir wissen nicht, wie man richtig beten soll. </a:t>
            </a:r>
            <a:endParaRPr lang="de-AT" dirty="0" smtClean="0"/>
          </a:p>
          <a:p>
            <a:r>
              <a:rPr lang="de-AT" dirty="0" smtClean="0"/>
              <a:t>Er </a:t>
            </a:r>
            <a:r>
              <a:rPr lang="de-AT" dirty="0"/>
              <a:t>tritt mit einem Seufzen für uns ein, </a:t>
            </a:r>
            <a:endParaRPr lang="de-AT" dirty="0" smtClean="0"/>
          </a:p>
          <a:p>
            <a:r>
              <a:rPr lang="de-AT" dirty="0" smtClean="0"/>
              <a:t>das </a:t>
            </a:r>
            <a:r>
              <a:rPr lang="de-AT" dirty="0"/>
              <a:t>man nicht in Worte fassen kann.  </a:t>
            </a:r>
            <a:endParaRPr lang="de-AT" dirty="0" smtClean="0"/>
          </a:p>
          <a:p>
            <a:r>
              <a:rPr lang="de-AT" dirty="0" smtClean="0"/>
              <a:t>Und </a:t>
            </a:r>
            <a:r>
              <a:rPr lang="de-AT" dirty="0"/>
              <a:t>Gott, der die Herzen erforscht, weiß, </a:t>
            </a:r>
            <a:endParaRPr lang="de-AT" dirty="0" smtClean="0"/>
          </a:p>
          <a:p>
            <a:r>
              <a:rPr lang="de-AT" dirty="0" smtClean="0"/>
              <a:t>was </a:t>
            </a:r>
            <a:r>
              <a:rPr lang="de-AT" dirty="0"/>
              <a:t>der Geist damit sagen will, </a:t>
            </a:r>
            <a:endParaRPr lang="de-AT" dirty="0" smtClean="0"/>
          </a:p>
          <a:p>
            <a:r>
              <a:rPr lang="de-AT" dirty="0" smtClean="0"/>
              <a:t>denn </a:t>
            </a:r>
            <a:r>
              <a:rPr lang="de-AT" dirty="0"/>
              <a:t>der Geist tritt für die Heiligen so ein, </a:t>
            </a:r>
            <a:endParaRPr lang="de-AT" dirty="0" smtClean="0"/>
          </a:p>
          <a:p>
            <a:r>
              <a:rPr lang="de-AT" dirty="0" smtClean="0"/>
              <a:t>wie </a:t>
            </a:r>
            <a:r>
              <a:rPr lang="de-AT" dirty="0"/>
              <a:t>es vor Gott angebracht ist.</a:t>
            </a:r>
          </a:p>
          <a:p>
            <a:endParaRPr lang="de-AT" dirty="0"/>
          </a:p>
          <a:p>
            <a:endParaRPr lang="de-AT" dirty="0"/>
          </a:p>
        </p:txBody>
      </p:sp>
      <p:pic>
        <p:nvPicPr>
          <p:cNvPr id="6" name="Picture 4" descr="http://images.zeit.de/wissen/2009-09/deutscher-zukunktspreis-2009/deutscher-zukunktspreis-2009-540x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628" y="0"/>
            <a:ext cx="3991372" cy="2246995"/>
          </a:xfrm>
          <a:prstGeom prst="rect">
            <a:avLst/>
          </a:prstGeom>
          <a:ln>
            <a:noFill/>
          </a:ln>
          <a:effectLst>
            <a:softEdge rad="520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67544" y="1721557"/>
            <a:ext cx="4927567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</a:rPr>
              <a:t>Eine Kraft, die mich lehrt,</a:t>
            </a:r>
          </a:p>
          <a:p>
            <a:r>
              <a:rPr lang="de-AT" dirty="0" smtClean="0">
                <a:solidFill>
                  <a:schemeClr val="bg1"/>
                </a:solidFill>
              </a:rPr>
              <a:t>mit Gott zu reden und alles mit ihm zu besprechen</a:t>
            </a:r>
            <a:endParaRPr lang="de-AT" dirty="0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2"/>
          <a:stretch/>
        </p:blipFill>
        <p:spPr>
          <a:xfrm>
            <a:off x="5704947" y="2367888"/>
            <a:ext cx="2886734" cy="406690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0215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67544" y="19888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dirty="0" smtClean="0"/>
              <a:t>3. </a:t>
            </a:r>
          </a:p>
          <a:p>
            <a:pPr algn="l"/>
            <a:r>
              <a:rPr lang="de-DE" sz="4000" dirty="0" smtClean="0"/>
              <a:t>Der Geist wirkt wie </a:t>
            </a:r>
          </a:p>
          <a:p>
            <a:pPr algn="l"/>
            <a:r>
              <a:rPr lang="de-DE" sz="4000" dirty="0" smtClean="0"/>
              <a:t>eine kardiologische Rehabilitation:</a:t>
            </a:r>
          </a:p>
          <a:p>
            <a:pPr algn="l"/>
            <a:r>
              <a:rPr lang="de-DE" sz="4000" dirty="0" smtClean="0"/>
              <a:t>Die Kraft, </a:t>
            </a:r>
            <a:br>
              <a:rPr lang="de-DE" sz="4000" dirty="0" smtClean="0"/>
            </a:br>
            <a:r>
              <a:rPr lang="de-DE" sz="4000" dirty="0" smtClean="0"/>
              <a:t>die einen </a:t>
            </a:r>
          </a:p>
          <a:p>
            <a:pPr algn="l"/>
            <a:r>
              <a:rPr lang="de-DE" sz="4000" dirty="0" smtClean="0"/>
              <a:t>neuen</a:t>
            </a:r>
          </a:p>
          <a:p>
            <a:pPr algn="l"/>
            <a:r>
              <a:rPr lang="de-DE" sz="4000" dirty="0" smtClean="0"/>
              <a:t>Lebensstil </a:t>
            </a:r>
          </a:p>
          <a:p>
            <a:pPr algn="l"/>
            <a:r>
              <a:rPr lang="de-DE" sz="4000" dirty="0" smtClean="0"/>
              <a:t>einübt</a:t>
            </a:r>
            <a:endParaRPr lang="de-DE" sz="4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566" y="2348880"/>
            <a:ext cx="5785578" cy="417646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44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 smtClean="0"/>
              <a:t>Die Kraft, </a:t>
            </a:r>
            <a:br>
              <a:rPr lang="de-DE" sz="3200" dirty="0" smtClean="0"/>
            </a:br>
            <a:r>
              <a:rPr lang="de-DE" sz="3200" dirty="0" smtClean="0"/>
              <a:t>die einen neuen</a:t>
            </a:r>
          </a:p>
          <a:p>
            <a:pPr algn="l"/>
            <a:r>
              <a:rPr lang="de-DE" sz="3200" dirty="0" smtClean="0"/>
              <a:t>Lebensstil einübt</a:t>
            </a:r>
            <a:endParaRPr lang="de-DE" sz="3200" dirty="0"/>
          </a:p>
        </p:txBody>
      </p:sp>
      <p:sp>
        <p:nvSpPr>
          <p:cNvPr id="5" name="Textfeld 4"/>
          <p:cNvSpPr txBox="1"/>
          <p:nvPr/>
        </p:nvSpPr>
        <p:spPr>
          <a:xfrm>
            <a:off x="420510" y="2620650"/>
            <a:ext cx="854397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Röm</a:t>
            </a:r>
            <a:r>
              <a:rPr lang="de-AT" dirty="0"/>
              <a:t> 8:13  </a:t>
            </a:r>
            <a:endParaRPr lang="de-AT" dirty="0" smtClean="0"/>
          </a:p>
          <a:p>
            <a:r>
              <a:rPr lang="de-AT" sz="2000" b="1" dirty="0" smtClean="0"/>
              <a:t>Denn </a:t>
            </a:r>
            <a:r>
              <a:rPr lang="de-AT" sz="2000" b="1" dirty="0"/>
              <a:t>wenn ihr euer Leben </a:t>
            </a:r>
            <a:endParaRPr lang="de-AT" sz="2000" b="1" dirty="0" smtClean="0"/>
          </a:p>
          <a:p>
            <a:r>
              <a:rPr lang="de-AT" sz="2000" b="1" dirty="0" smtClean="0"/>
              <a:t>von </a:t>
            </a:r>
            <a:r>
              <a:rPr lang="de-AT" sz="2000" b="1" dirty="0"/>
              <a:t>eurer eigenen Natur </a:t>
            </a:r>
            <a:endParaRPr lang="de-AT" sz="2000" b="1" dirty="0" smtClean="0"/>
          </a:p>
          <a:p>
            <a:r>
              <a:rPr lang="de-AT" sz="2000" b="1" dirty="0" smtClean="0"/>
              <a:t>bestimmen </a:t>
            </a:r>
            <a:r>
              <a:rPr lang="de-AT" sz="2000" b="1" dirty="0"/>
              <a:t>lasst, </a:t>
            </a:r>
            <a:endParaRPr lang="de-AT" sz="2000" b="1" dirty="0" smtClean="0"/>
          </a:p>
          <a:p>
            <a:r>
              <a:rPr lang="de-AT" sz="2000" b="1" dirty="0" smtClean="0"/>
              <a:t>werdet </a:t>
            </a:r>
            <a:r>
              <a:rPr lang="de-AT" sz="2000" b="1" dirty="0"/>
              <a:t>ihr sterben. </a:t>
            </a:r>
            <a:endParaRPr lang="de-AT" sz="2000" b="1" dirty="0" smtClean="0"/>
          </a:p>
          <a:p>
            <a:r>
              <a:rPr lang="de-AT" sz="2000" b="1" dirty="0" smtClean="0"/>
              <a:t>Wenn </a:t>
            </a:r>
            <a:r>
              <a:rPr lang="de-AT" sz="2000" b="1" dirty="0"/>
              <a:t>ihr aber </a:t>
            </a:r>
            <a:endParaRPr lang="de-AT" sz="2000" b="1" dirty="0" smtClean="0"/>
          </a:p>
          <a:p>
            <a:r>
              <a:rPr lang="de-AT" sz="2000" b="1" dirty="0" smtClean="0"/>
              <a:t>durch </a:t>
            </a:r>
            <a:r>
              <a:rPr lang="de-AT" sz="2000" b="1" dirty="0"/>
              <a:t>den Geist </a:t>
            </a:r>
            <a:endParaRPr lang="de-AT" sz="2000" b="1" dirty="0" smtClean="0"/>
          </a:p>
          <a:p>
            <a:r>
              <a:rPr lang="de-AT" sz="2000" b="1" dirty="0" smtClean="0"/>
              <a:t>die </a:t>
            </a:r>
            <a:r>
              <a:rPr lang="de-AT" sz="2000" b="1" dirty="0"/>
              <a:t>alten </a:t>
            </a:r>
            <a:endParaRPr lang="de-AT" sz="2000" b="1" dirty="0" smtClean="0"/>
          </a:p>
          <a:p>
            <a:r>
              <a:rPr lang="de-AT" sz="2800" b="1" u="sng" dirty="0" smtClean="0"/>
              <a:t>Verhaltensweisen</a:t>
            </a:r>
            <a:r>
              <a:rPr lang="de-AT" sz="2000" b="1" dirty="0" smtClean="0"/>
              <a:t> </a:t>
            </a:r>
          </a:p>
          <a:p>
            <a:r>
              <a:rPr lang="de-AT" sz="2000" b="1" dirty="0" smtClean="0"/>
              <a:t>tötet</a:t>
            </a:r>
            <a:r>
              <a:rPr lang="de-AT" sz="2000" b="1" dirty="0"/>
              <a:t>, </a:t>
            </a:r>
            <a:endParaRPr lang="de-AT" sz="2000" b="1" dirty="0" smtClean="0"/>
          </a:p>
          <a:p>
            <a:r>
              <a:rPr lang="de-AT" sz="2000" b="1" dirty="0" smtClean="0"/>
              <a:t>werdet </a:t>
            </a:r>
            <a:r>
              <a:rPr lang="de-AT" sz="2000" b="1" dirty="0"/>
              <a:t>ihr leben.</a:t>
            </a:r>
          </a:p>
          <a:p>
            <a:endParaRPr lang="de-AT" sz="20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539552" y="1721557"/>
            <a:ext cx="5708742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</a:rPr>
              <a:t>Eine Kraft, die stärker ist als meine alten Verhaltensweisen;</a:t>
            </a:r>
          </a:p>
          <a:p>
            <a:r>
              <a:rPr lang="de-AT" dirty="0" smtClean="0">
                <a:solidFill>
                  <a:schemeClr val="bg1"/>
                </a:solidFill>
              </a:rPr>
              <a:t>der </a:t>
            </a:r>
            <a:r>
              <a:rPr lang="de-AT" dirty="0" err="1" smtClean="0">
                <a:solidFill>
                  <a:schemeClr val="bg1"/>
                </a:solidFill>
              </a:rPr>
              <a:t>coach</a:t>
            </a:r>
            <a:r>
              <a:rPr lang="de-AT" dirty="0" smtClean="0">
                <a:solidFill>
                  <a:schemeClr val="bg1"/>
                </a:solidFill>
              </a:rPr>
              <a:t>, der mich trainiert</a:t>
            </a:r>
            <a:endParaRPr lang="de-AT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76" y="2725864"/>
            <a:ext cx="5494466" cy="366755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96221"/>
            <a:ext cx="2255912" cy="162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5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63316" y="1474498"/>
            <a:ext cx="4093621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</a:rPr>
              <a:t>Eine Kraft, die mich </a:t>
            </a:r>
            <a:r>
              <a:rPr lang="de-AT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charakterlich </a:t>
            </a:r>
          </a:p>
          <a:p>
            <a:r>
              <a:rPr lang="de-AT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Christus immer ähnlicher</a:t>
            </a:r>
            <a:r>
              <a:rPr lang="de-AT" dirty="0" smtClean="0">
                <a:solidFill>
                  <a:schemeClr val="bg1"/>
                </a:solidFill>
              </a:rPr>
              <a:t> macht</a:t>
            </a:r>
            <a:endParaRPr lang="de-AT" dirty="0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27" y="1738618"/>
            <a:ext cx="7620000" cy="5648325"/>
          </a:xfrm>
          <a:prstGeom prst="rect">
            <a:avLst/>
          </a:prstGeom>
          <a:ln>
            <a:noFill/>
          </a:ln>
          <a:effectLst>
            <a:softEdge rad="495300"/>
          </a:effectLst>
        </p:spPr>
      </p:pic>
      <p:sp>
        <p:nvSpPr>
          <p:cNvPr id="8" name="Textfeld 7"/>
          <p:cNvSpPr txBox="1"/>
          <p:nvPr/>
        </p:nvSpPr>
        <p:spPr>
          <a:xfrm>
            <a:off x="5427286" y="2479575"/>
            <a:ext cx="12698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S Script" panose="020B0600050302020204" pitchFamily="34" charset="0"/>
              </a:rPr>
              <a:t>Liebe</a:t>
            </a:r>
            <a:endParaRPr lang="de-AT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S Script" panose="020B06000503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951399" y="3191870"/>
            <a:ext cx="17171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S Script" panose="020B0600050302020204" pitchFamily="34" charset="0"/>
              </a:rPr>
              <a:t>Freude</a:t>
            </a:r>
            <a:endParaRPr lang="de-AT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S Script" panose="020B06000503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323101" y="3420415"/>
            <a:ext cx="1624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S Script" panose="020B0600050302020204" pitchFamily="34" charset="0"/>
              </a:rPr>
              <a:t>Friede</a:t>
            </a:r>
            <a:endParaRPr lang="de-AT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S Script" panose="020B06000503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415149" y="4178061"/>
            <a:ext cx="1670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S Script" panose="020B0600050302020204" pitchFamily="34" charset="0"/>
              </a:rPr>
              <a:t>Geduld</a:t>
            </a:r>
            <a:endParaRPr lang="de-AT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S Script" panose="020B06000503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907704" y="5445224"/>
            <a:ext cx="30492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S Script" panose="020B0600050302020204" pitchFamily="34" charset="0"/>
              </a:rPr>
              <a:t>Freundlichkeit</a:t>
            </a:r>
            <a:endParaRPr lang="de-AT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S Script" panose="020B06000503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315559" y="4022256"/>
            <a:ext cx="19960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S Script" panose="020B0600050302020204" pitchFamily="34" charset="0"/>
              </a:rPr>
              <a:t>G</a:t>
            </a:r>
            <a:r>
              <a:rPr lang="de-AT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mis" panose="020B0600050302020204" pitchFamily="34" charset="0"/>
              </a:rPr>
              <a:t>ü</a:t>
            </a:r>
            <a:r>
              <a:rPr lang="de-AT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S Script" panose="020B0600050302020204" pitchFamily="34" charset="0"/>
              </a:rPr>
              <a:t>tigkeit</a:t>
            </a:r>
            <a:endParaRPr lang="de-AT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S Script" panose="020B06000503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582344" y="4178061"/>
            <a:ext cx="14798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S Script" panose="020B0600050302020204" pitchFamily="34" charset="0"/>
              </a:rPr>
              <a:t>Treue</a:t>
            </a:r>
            <a:endParaRPr lang="de-AT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S Script" panose="020B06000503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175017" y="5431598"/>
            <a:ext cx="21323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S Script" panose="020B0600050302020204" pitchFamily="34" charset="0"/>
              </a:rPr>
              <a:t>Sanftmut</a:t>
            </a:r>
            <a:endParaRPr lang="de-AT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S Script" panose="020B06000503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293464" y="4832929"/>
            <a:ext cx="29001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S Script" panose="020B0600050302020204" pitchFamily="34" charset="0"/>
              </a:rPr>
              <a:t>Enthaltsamkeit</a:t>
            </a:r>
            <a:endParaRPr lang="de-AT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S Script" panose="020B06000503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38868" y="2271187"/>
            <a:ext cx="2407519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Gal 5:22  </a:t>
            </a:r>
            <a:endParaRPr lang="de-AT" dirty="0" smtClean="0"/>
          </a:p>
          <a:p>
            <a:r>
              <a:rPr lang="de-AT" sz="2800" dirty="0" smtClean="0"/>
              <a:t>Die </a:t>
            </a:r>
            <a:r>
              <a:rPr lang="de-AT" sz="3600" u="sng" dirty="0"/>
              <a:t>Frucht </a:t>
            </a:r>
            <a:endParaRPr lang="de-AT" sz="3600" u="sng" dirty="0" smtClean="0"/>
          </a:p>
          <a:p>
            <a:r>
              <a:rPr lang="de-AT" sz="3600" u="sng" dirty="0" smtClean="0"/>
              <a:t>des </a:t>
            </a:r>
            <a:r>
              <a:rPr lang="de-AT" sz="3600" u="sng" dirty="0"/>
              <a:t>Geistes </a:t>
            </a:r>
            <a:endParaRPr lang="de-AT" sz="3600" u="sng" dirty="0" smtClean="0"/>
          </a:p>
          <a:p>
            <a:r>
              <a:rPr lang="de-AT" sz="2800" dirty="0" smtClean="0"/>
              <a:t>aber ist: </a:t>
            </a:r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467544" y="134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 smtClean="0"/>
              <a:t>Die Kraft, </a:t>
            </a:r>
            <a:br>
              <a:rPr lang="de-DE" sz="3200" dirty="0" smtClean="0"/>
            </a:br>
            <a:r>
              <a:rPr lang="de-DE" sz="3200" dirty="0" smtClean="0"/>
              <a:t>die einen neuen</a:t>
            </a:r>
          </a:p>
          <a:p>
            <a:pPr algn="l"/>
            <a:r>
              <a:rPr lang="de-DE" sz="3200" dirty="0" smtClean="0"/>
              <a:t>Lebensstil einübt</a:t>
            </a:r>
            <a:endParaRPr lang="de-DE" sz="3200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96221"/>
            <a:ext cx="2255912" cy="162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8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-31576" y="1484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dirty="0" smtClean="0"/>
              <a:t>Die Kraft,</a:t>
            </a:r>
          </a:p>
          <a:p>
            <a:pPr algn="l"/>
            <a:r>
              <a:rPr lang="de-DE" sz="2800" dirty="0" smtClean="0"/>
              <a:t>die zum Leben erweckt, </a:t>
            </a:r>
            <a:br>
              <a:rPr lang="de-DE" sz="2800" dirty="0" smtClean="0"/>
            </a:br>
            <a:r>
              <a:rPr lang="de-DE" sz="2800" dirty="0" smtClean="0"/>
              <a:t>die am Leben erhält,</a:t>
            </a:r>
          </a:p>
          <a:p>
            <a:pPr algn="l"/>
            <a:r>
              <a:rPr lang="de-DE" sz="2800" dirty="0" smtClean="0"/>
              <a:t>die mir hilft, </a:t>
            </a:r>
          </a:p>
          <a:p>
            <a:pPr algn="l"/>
            <a:r>
              <a:rPr lang="de-DE" sz="2800" dirty="0" smtClean="0"/>
              <a:t>den neuen Lebensstil einzuüben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121613" y="5179969"/>
            <a:ext cx="890840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Röm</a:t>
            </a:r>
            <a:r>
              <a:rPr lang="de-AT" dirty="0"/>
              <a:t> 8:9  </a:t>
            </a:r>
            <a:endParaRPr lang="de-AT" dirty="0" smtClean="0"/>
          </a:p>
          <a:p>
            <a:r>
              <a:rPr lang="de-AT" dirty="0" smtClean="0"/>
              <a:t>Denn </a:t>
            </a:r>
            <a:r>
              <a:rPr lang="de-AT" dirty="0"/>
              <a:t>wenn jemand diesen </a:t>
            </a:r>
            <a:r>
              <a:rPr lang="de-AT" sz="2800" u="sng" dirty="0"/>
              <a:t>Geist von Christus </a:t>
            </a:r>
            <a:r>
              <a:rPr lang="de-AT" dirty="0"/>
              <a:t>nicht hat, gehört er nicht zu Christus</a:t>
            </a:r>
            <a:r>
              <a:rPr lang="de-AT" dirty="0" smtClean="0"/>
              <a:t>.</a:t>
            </a:r>
          </a:p>
          <a:p>
            <a:endParaRPr lang="de-AT" dirty="0"/>
          </a:p>
          <a:p>
            <a:r>
              <a:rPr lang="de-AT" dirty="0" err="1"/>
              <a:t>Röm</a:t>
            </a:r>
            <a:r>
              <a:rPr lang="de-AT" dirty="0"/>
              <a:t> 8:14  </a:t>
            </a:r>
            <a:endParaRPr lang="de-AT" dirty="0" smtClean="0"/>
          </a:p>
          <a:p>
            <a:r>
              <a:rPr lang="de-AT" dirty="0" smtClean="0"/>
              <a:t>Denn </a:t>
            </a:r>
            <a:r>
              <a:rPr lang="de-AT" dirty="0"/>
              <a:t>alle, die durch den Geist Gottes geleitet werden, sind Kinder Gottes</a:t>
            </a:r>
            <a:r>
              <a:rPr lang="de-AT" dirty="0" smtClean="0"/>
              <a:t>.</a:t>
            </a:r>
            <a:endParaRPr lang="de-AT" dirty="0"/>
          </a:p>
        </p:txBody>
      </p:sp>
      <p:sp>
        <p:nvSpPr>
          <p:cNvPr id="2" name="Textfeld 1"/>
          <p:cNvSpPr txBox="1"/>
          <p:nvPr/>
        </p:nvSpPr>
        <p:spPr>
          <a:xfrm>
            <a:off x="2357986" y="3167941"/>
            <a:ext cx="692337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000" b="1" u="sng" dirty="0" smtClean="0"/>
              <a:t>Alles oder nichts:</a:t>
            </a:r>
          </a:p>
          <a:p>
            <a:r>
              <a:rPr lang="de-AT" dirty="0" smtClean="0"/>
              <a:t>Entweder ich besitze durch die Bekehrung den Hl. Geist und damit alles,</a:t>
            </a:r>
          </a:p>
          <a:p>
            <a:r>
              <a:rPr lang="de-AT" dirty="0" smtClean="0"/>
              <a:t>oder ich besitze ohne Bekehrung gar nichts und bin verloren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2357986" y="4533638"/>
            <a:ext cx="6614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Es ist </a:t>
            </a:r>
            <a:r>
              <a:rPr lang="de-AT" b="1" u="sng" dirty="0" smtClean="0"/>
              <a:t>der Heilige Geist, gesandt von Christus</a:t>
            </a:r>
            <a:r>
              <a:rPr lang="de-AT" dirty="0" smtClean="0"/>
              <a:t>. Wer Christus nicht hat, </a:t>
            </a:r>
          </a:p>
          <a:p>
            <a:r>
              <a:rPr lang="de-AT" dirty="0" smtClean="0"/>
              <a:t>hat niemanden, der ihm den Geist senden könnte!</a:t>
            </a:r>
            <a:endParaRPr lang="de-AT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-99392"/>
            <a:ext cx="5661883" cy="3195868"/>
          </a:xfrm>
          <a:prstGeom prst="rect">
            <a:avLst/>
          </a:prstGeom>
          <a:effectLst>
            <a:softEdge rad="482600"/>
          </a:effectLst>
        </p:spPr>
      </p:pic>
      <p:sp>
        <p:nvSpPr>
          <p:cNvPr id="7" name="Textfeld 6"/>
          <p:cNvSpPr txBox="1"/>
          <p:nvPr/>
        </p:nvSpPr>
        <p:spPr>
          <a:xfrm>
            <a:off x="323528" y="3360691"/>
            <a:ext cx="1747594" cy="166199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AT" dirty="0">
                <a:solidFill>
                  <a:schemeClr val="bg1"/>
                </a:solidFill>
              </a:rPr>
              <a:t>2Mo 15:26  </a:t>
            </a:r>
            <a:endParaRPr lang="de-AT" dirty="0" smtClean="0">
              <a:solidFill>
                <a:schemeClr val="bg1"/>
              </a:solidFill>
            </a:endParaRPr>
          </a:p>
          <a:p>
            <a:pPr algn="ctr"/>
            <a:r>
              <a:rPr lang="de-AT" sz="2800" b="1" dirty="0" smtClean="0">
                <a:solidFill>
                  <a:schemeClr val="bg1"/>
                </a:solidFill>
              </a:rPr>
              <a:t>Ich </a:t>
            </a:r>
            <a:r>
              <a:rPr lang="de-AT" sz="2800" b="1" dirty="0">
                <a:solidFill>
                  <a:schemeClr val="bg1"/>
                </a:solidFill>
              </a:rPr>
              <a:t>bin </a:t>
            </a:r>
            <a:endParaRPr lang="de-AT" sz="2800" b="1" dirty="0" smtClean="0">
              <a:solidFill>
                <a:schemeClr val="bg1"/>
              </a:solidFill>
            </a:endParaRPr>
          </a:p>
          <a:p>
            <a:pPr algn="ctr"/>
            <a:r>
              <a:rPr lang="de-AT" sz="2800" b="1" dirty="0" smtClean="0">
                <a:solidFill>
                  <a:schemeClr val="bg1"/>
                </a:solidFill>
              </a:rPr>
              <a:t>der </a:t>
            </a:r>
            <a:r>
              <a:rPr lang="de-AT" sz="2800" b="1" dirty="0">
                <a:solidFill>
                  <a:schemeClr val="bg1"/>
                </a:solidFill>
              </a:rPr>
              <a:t>HERR, </a:t>
            </a:r>
            <a:endParaRPr lang="de-AT" sz="2800" b="1" dirty="0" smtClean="0">
              <a:solidFill>
                <a:schemeClr val="bg1"/>
              </a:solidFill>
            </a:endParaRPr>
          </a:p>
          <a:p>
            <a:pPr algn="ctr"/>
            <a:r>
              <a:rPr lang="de-AT" sz="2800" b="1" dirty="0" smtClean="0">
                <a:solidFill>
                  <a:schemeClr val="bg1"/>
                </a:solidFill>
              </a:rPr>
              <a:t>dein </a:t>
            </a:r>
            <a:r>
              <a:rPr lang="de-AT" sz="2800" b="1" dirty="0">
                <a:solidFill>
                  <a:schemeClr val="bg1"/>
                </a:solidFill>
              </a:rPr>
              <a:t>Arzt</a:t>
            </a:r>
            <a:r>
              <a:rPr lang="de-AT" dirty="0" smtClean="0">
                <a:solidFill>
                  <a:schemeClr val="bg1"/>
                </a:solidFill>
              </a:rPr>
              <a:t>.</a:t>
            </a:r>
            <a:endParaRPr lang="de-A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544">
            <a:off x="611560" y="764704"/>
            <a:ext cx="7548185" cy="4525963"/>
          </a:xfrm>
          <a:prstGeom prst="rect">
            <a:avLst/>
          </a:prstGeom>
          <a:ln>
            <a:noFill/>
          </a:ln>
          <a:effectLst>
            <a:softEdge rad="749300"/>
          </a:effectLst>
        </p:spPr>
      </p:pic>
      <p:sp>
        <p:nvSpPr>
          <p:cNvPr id="5" name="Textfeld 4"/>
          <p:cNvSpPr txBox="1"/>
          <p:nvPr/>
        </p:nvSpPr>
        <p:spPr>
          <a:xfrm>
            <a:off x="323528" y="5301208"/>
            <a:ext cx="855869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 err="1"/>
              <a:t>Joh</a:t>
            </a:r>
            <a:r>
              <a:rPr lang="de-AT" dirty="0"/>
              <a:t> 6:37  </a:t>
            </a:r>
            <a:r>
              <a:rPr lang="de-AT" dirty="0" smtClean="0"/>
              <a:t>Jesus verspricht: </a:t>
            </a:r>
          </a:p>
          <a:p>
            <a:pPr algn="ctr"/>
            <a:r>
              <a:rPr lang="de-A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„Wer </a:t>
            </a:r>
            <a:r>
              <a:rPr lang="de-A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 mir kommt, den werde ich nicht </a:t>
            </a:r>
            <a:r>
              <a:rPr lang="de-A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hinausstoßen!“</a:t>
            </a:r>
            <a:endParaRPr lang="de-A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de-AT" dirty="0"/>
          </a:p>
          <a:p>
            <a:pPr algn="ctr"/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179512" y="188640"/>
            <a:ext cx="87959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/>
              <a:t>Mat 11:28  </a:t>
            </a:r>
            <a:r>
              <a:rPr lang="de-AT" dirty="0" smtClean="0"/>
              <a:t> Jesus lädt ein:</a:t>
            </a:r>
          </a:p>
          <a:p>
            <a:pPr algn="ctr"/>
            <a:r>
              <a:rPr lang="de-A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„Kommet </a:t>
            </a:r>
            <a:r>
              <a:rPr lang="de-A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zu mir, alle ihr Mühseligen und </a:t>
            </a:r>
            <a:r>
              <a:rPr lang="de-A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Beladenen!“</a:t>
            </a:r>
            <a:endParaRPr lang="de-A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de-AT" sz="1600" dirty="0"/>
          </a:p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7816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2" name="Picture 4" descr="http://view.stern.de/de/picture/2535505/sommer-blumenmakro-verblueht-sommerblumen-sommerwiese-strohblume-verblueht-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3" y="0"/>
            <a:ext cx="100256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99592" y="404664"/>
            <a:ext cx="950505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anose="030304020206070D0D06" pitchFamily="66" charset="0"/>
              </a:rPr>
              <a:t>Wer braucht Kraft?</a:t>
            </a:r>
          </a:p>
          <a:p>
            <a:endParaRPr lang="de-DE" sz="8000" b="1" spc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unstler Script" panose="030304020206070D0D06" pitchFamily="66" charset="0"/>
            </a:endParaRPr>
          </a:p>
          <a:p>
            <a:endParaRPr lang="de-DE" sz="8000" b="1" spc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unstler Script" panose="030304020206070D0D06" pitchFamily="66" charset="0"/>
            </a:endParaRPr>
          </a:p>
          <a:p>
            <a:r>
              <a:rPr lang="de-DE" sz="80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anose="030304020206070D0D06" pitchFamily="66" charset="0"/>
              </a:rPr>
              <a:t>Kraft </a:t>
            </a:r>
          </a:p>
          <a:p>
            <a:r>
              <a:rPr lang="de-DE" sz="80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anose="030304020206070D0D06" pitchFamily="66" charset="0"/>
              </a:rPr>
              <a:t>wozu?</a:t>
            </a:r>
            <a:endParaRPr lang="de-DE" sz="8000" dirty="0"/>
          </a:p>
        </p:txBody>
      </p:sp>
    </p:spTree>
    <p:extLst>
      <p:ext uri="{BB962C8B-B14F-4D97-AF65-F5344CB8AC3E}">
        <p14:creationId xmlns:p14="http://schemas.microsoft.com/office/powerpoint/2010/main" val="263069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2" name="Picture 4" descr="http://view.stern.de/de/picture/2535505/sommer-blumenmakro-verblueht-sommerblumen-sommerwiese-strohblume-verblueht-9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0"/>
          <a:stretch/>
        </p:blipFill>
        <p:spPr bwMode="auto">
          <a:xfrm>
            <a:off x="-36512" y="-27384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-36512" y="-36849"/>
            <a:ext cx="9180512" cy="6858000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79512" y="385500"/>
            <a:ext cx="3984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Der Stressfaktoren-Index:</a:t>
            </a:r>
            <a:endParaRPr lang="de-DE" sz="28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283968" y="404664"/>
            <a:ext cx="4995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Intensität der Belastung (1-100):</a:t>
            </a:r>
            <a:endParaRPr lang="de-DE" sz="28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179512" y="6021288"/>
            <a:ext cx="4582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Kleine Gesetzesübertretungen</a:t>
            </a:r>
            <a:endParaRPr lang="de-D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79512" y="5661248"/>
            <a:ext cx="2121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Weihnachten</a:t>
            </a:r>
            <a:endParaRPr lang="de-D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79512" y="5301208"/>
            <a:ext cx="7029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Hypothek/Schulden unter einem Jahresgehalt</a:t>
            </a:r>
            <a:endParaRPr lang="de-D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78970" y="4941168"/>
            <a:ext cx="3033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Ärger mit dem Chef</a:t>
            </a:r>
            <a:endParaRPr lang="de-D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79512" y="4581128"/>
            <a:ext cx="5372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Änderung der beruflichen Stellung</a:t>
            </a:r>
            <a:endParaRPr lang="de-D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79512" y="4221088"/>
            <a:ext cx="6733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Hypothek/Schulden über einem Jahresgehalt</a:t>
            </a:r>
            <a:endParaRPr lang="de-D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79512" y="3861048"/>
            <a:ext cx="4124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Entlassung/Arbeitslosigkeit</a:t>
            </a:r>
            <a:endParaRPr lang="de-D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929389" y="6021288"/>
            <a:ext cx="74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endParaRPr lang="de-DE" sz="2800" dirty="0"/>
          </a:p>
        </p:txBody>
      </p:sp>
      <p:sp>
        <p:nvSpPr>
          <p:cNvPr id="17" name="Textfeld 16"/>
          <p:cNvSpPr txBox="1"/>
          <p:nvPr/>
        </p:nvSpPr>
        <p:spPr>
          <a:xfrm>
            <a:off x="7884368" y="4221088"/>
            <a:ext cx="74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</a:t>
            </a:r>
            <a:endParaRPr lang="de-DE" sz="2800" dirty="0"/>
          </a:p>
        </p:txBody>
      </p:sp>
      <p:sp>
        <p:nvSpPr>
          <p:cNvPr id="18" name="Textfeld 17"/>
          <p:cNvSpPr txBox="1"/>
          <p:nvPr/>
        </p:nvSpPr>
        <p:spPr>
          <a:xfrm>
            <a:off x="7884368" y="4581128"/>
            <a:ext cx="74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</a:t>
            </a:r>
            <a:endParaRPr lang="de-DE" sz="2800" dirty="0"/>
          </a:p>
        </p:txBody>
      </p:sp>
      <p:sp>
        <p:nvSpPr>
          <p:cNvPr id="19" name="Textfeld 18"/>
          <p:cNvSpPr txBox="1"/>
          <p:nvPr/>
        </p:nvSpPr>
        <p:spPr>
          <a:xfrm>
            <a:off x="7929389" y="4941168"/>
            <a:ext cx="74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de-DE" sz="2800" dirty="0"/>
          </a:p>
        </p:txBody>
      </p:sp>
      <p:sp>
        <p:nvSpPr>
          <p:cNvPr id="20" name="Textfeld 19"/>
          <p:cNvSpPr txBox="1"/>
          <p:nvPr/>
        </p:nvSpPr>
        <p:spPr>
          <a:xfrm rot="10800000" flipV="1">
            <a:off x="7910785" y="5301208"/>
            <a:ext cx="693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</a:t>
            </a:r>
            <a:endParaRPr lang="de-DE" sz="2800" dirty="0"/>
          </a:p>
        </p:txBody>
      </p:sp>
      <p:sp>
        <p:nvSpPr>
          <p:cNvPr id="21" name="Textfeld 20"/>
          <p:cNvSpPr txBox="1"/>
          <p:nvPr/>
        </p:nvSpPr>
        <p:spPr>
          <a:xfrm>
            <a:off x="7929389" y="5661248"/>
            <a:ext cx="74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endParaRPr lang="de-DE" sz="2800" dirty="0"/>
          </a:p>
        </p:txBody>
      </p:sp>
      <p:sp>
        <p:nvSpPr>
          <p:cNvPr id="22" name="Textfeld 21"/>
          <p:cNvSpPr txBox="1"/>
          <p:nvPr/>
        </p:nvSpPr>
        <p:spPr>
          <a:xfrm>
            <a:off x="7857381" y="3861048"/>
            <a:ext cx="74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68478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2" name="Picture 4" descr="http://view.stern.de/de/picture/2535505/sommer-blumenmakro-verblueht-sommerblumen-sommerwiese-strohblume-verblueht-9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0"/>
          <a:stretch/>
        </p:blipFill>
        <p:spPr bwMode="auto">
          <a:xfrm>
            <a:off x="-36512" y="-27384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-36512" y="-36849"/>
            <a:ext cx="9180512" cy="6858000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79512" y="385500"/>
            <a:ext cx="3984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Der Stressfaktoren-Index:</a:t>
            </a:r>
            <a:endParaRPr lang="de-DE" sz="28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283968" y="404664"/>
            <a:ext cx="4995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Intensität der Belastung (1-100):</a:t>
            </a:r>
            <a:endParaRPr lang="de-DE" sz="28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179512" y="6021288"/>
            <a:ext cx="5051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Kind verlässt das Elternhaus</a:t>
            </a:r>
            <a:endParaRPr lang="de-D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79512" y="5661248"/>
            <a:ext cx="726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Gesundheitsprobleme eines Familienmitgliedes</a:t>
            </a:r>
            <a:endParaRPr lang="de-D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07256" y="5301208"/>
            <a:ext cx="5341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Eigene Krankheit oder Behinderung</a:t>
            </a:r>
            <a:endParaRPr lang="de-D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78970" y="4941168"/>
            <a:ext cx="3495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 eines Angehörigen</a:t>
            </a:r>
            <a:endParaRPr lang="de-D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79512" y="4581128"/>
            <a:ext cx="2866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Eheliche Trennung</a:t>
            </a:r>
            <a:endParaRPr lang="de-D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79512" y="4221088"/>
            <a:ext cx="1686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Scheidung</a:t>
            </a:r>
            <a:endParaRPr lang="de-D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79512" y="3861048"/>
            <a:ext cx="2859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 eines Partners</a:t>
            </a:r>
            <a:endParaRPr lang="de-D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929389" y="6021288"/>
            <a:ext cx="74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</a:t>
            </a:r>
            <a:endParaRPr lang="de-DE" sz="2800" dirty="0"/>
          </a:p>
        </p:txBody>
      </p:sp>
      <p:sp>
        <p:nvSpPr>
          <p:cNvPr id="17" name="Textfeld 16"/>
          <p:cNvSpPr txBox="1"/>
          <p:nvPr/>
        </p:nvSpPr>
        <p:spPr>
          <a:xfrm>
            <a:off x="7884368" y="4221088"/>
            <a:ext cx="74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 </a:t>
            </a:r>
            <a:endParaRPr lang="de-DE" sz="2800" dirty="0"/>
          </a:p>
        </p:txBody>
      </p:sp>
      <p:sp>
        <p:nvSpPr>
          <p:cNvPr id="18" name="Textfeld 17"/>
          <p:cNvSpPr txBox="1"/>
          <p:nvPr/>
        </p:nvSpPr>
        <p:spPr>
          <a:xfrm>
            <a:off x="7884368" y="4581128"/>
            <a:ext cx="74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 </a:t>
            </a:r>
            <a:endParaRPr lang="de-DE" sz="2800" dirty="0"/>
          </a:p>
        </p:txBody>
      </p:sp>
      <p:sp>
        <p:nvSpPr>
          <p:cNvPr id="19" name="Textfeld 18"/>
          <p:cNvSpPr txBox="1"/>
          <p:nvPr/>
        </p:nvSpPr>
        <p:spPr>
          <a:xfrm>
            <a:off x="7884368" y="4941168"/>
            <a:ext cx="74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  <a:endParaRPr lang="de-D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feld 19"/>
          <p:cNvSpPr txBox="1"/>
          <p:nvPr/>
        </p:nvSpPr>
        <p:spPr>
          <a:xfrm rot="10800000" flipV="1">
            <a:off x="7910785" y="5301208"/>
            <a:ext cx="693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 </a:t>
            </a:r>
            <a:endParaRPr lang="de-DE" sz="2800" dirty="0"/>
          </a:p>
        </p:txBody>
      </p:sp>
      <p:sp>
        <p:nvSpPr>
          <p:cNvPr id="21" name="Textfeld 20"/>
          <p:cNvSpPr txBox="1"/>
          <p:nvPr/>
        </p:nvSpPr>
        <p:spPr>
          <a:xfrm>
            <a:off x="7929389" y="5661248"/>
            <a:ext cx="74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 </a:t>
            </a:r>
            <a:endParaRPr lang="de-DE" sz="2800" dirty="0"/>
          </a:p>
        </p:txBody>
      </p:sp>
      <p:sp>
        <p:nvSpPr>
          <p:cNvPr id="22" name="Textfeld 21"/>
          <p:cNvSpPr txBox="1"/>
          <p:nvPr/>
        </p:nvSpPr>
        <p:spPr>
          <a:xfrm>
            <a:off x="7857381" y="3861048"/>
            <a:ext cx="74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13377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2" name="Picture 4" descr="http://view.stern.de/de/picture/2535505/sommer-blumenmakro-verblueht-sommerblumen-sommerwiese-strohblume-verblueht-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3" y="0"/>
            <a:ext cx="100256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-684584" y="-3175"/>
            <a:ext cx="1002264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88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anose="030304020206070D0D06" pitchFamily="66" charset="0"/>
              </a:rPr>
              <a:t>Ich brauche Kraft!</a:t>
            </a:r>
            <a:endParaRPr lang="de-DE" sz="88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unstler Script" panose="030304020206070D0D06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2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 descr="http://f.hikr.org/files/7756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 t="4383" r="7398"/>
          <a:stretch/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45471" y="1970355"/>
            <a:ext cx="7653057" cy="2862322"/>
          </a:xfrm>
          <a:prstGeom prst="rect">
            <a:avLst/>
          </a:prstGeom>
          <a:solidFill>
            <a:srgbClr val="7F7F7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de-DE" sz="60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Woher kommt </a:t>
            </a:r>
          </a:p>
          <a:p>
            <a:r>
              <a:rPr lang="de-DE" sz="60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die Kraft </a:t>
            </a:r>
          </a:p>
          <a:p>
            <a:r>
              <a:rPr lang="de-DE" sz="60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zum Leben</a:t>
            </a:r>
            <a:r>
              <a:rPr lang="de-DE" sz="60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?</a:t>
            </a:r>
            <a:endParaRPr lang="de-AT" sz="6000" dirty="0"/>
          </a:p>
        </p:txBody>
      </p:sp>
    </p:spTree>
    <p:extLst>
      <p:ext uri="{BB962C8B-B14F-4D97-AF65-F5344CB8AC3E}">
        <p14:creationId xmlns:p14="http://schemas.microsoft.com/office/powerpoint/2010/main" val="39077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170" name="Picture 2" descr="http://www.jesus.ch/sites/default/files/media/190636-Der-Himmel-der-Bibel-ist-dort-wo-Gott-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-101302" y="2244637"/>
            <a:ext cx="926407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Aus dem Himmel,</a:t>
            </a:r>
          </a:p>
          <a:p>
            <a:pPr algn="ctr"/>
            <a:r>
              <a:rPr lang="de-DE" sz="60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von Gott selbst</a:t>
            </a:r>
          </a:p>
          <a:p>
            <a:pPr algn="ctr"/>
            <a:endParaRPr lang="de-AT" sz="6000" dirty="0"/>
          </a:p>
        </p:txBody>
      </p:sp>
    </p:spTree>
    <p:extLst>
      <p:ext uri="{BB962C8B-B14F-4D97-AF65-F5344CB8AC3E}">
        <p14:creationId xmlns:p14="http://schemas.microsoft.com/office/powerpoint/2010/main" val="28923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Picture 2" descr="http://www.jesus.ch/sites/default/files/media/190636-Der-Himmel-der-Bibel-ist-dort-wo-Gott-i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4" y="-190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erf-medien.ch/images/content/head/pfingsten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3885589" cy="2240690"/>
          </a:xfrm>
          <a:prstGeom prst="rect">
            <a:avLst/>
          </a:prstGeom>
          <a:ln>
            <a:noFill/>
          </a:ln>
          <a:effectLst>
            <a:softEdge rad="406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72497" y="2564904"/>
            <a:ext cx="790395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Wenn aber der Heilige Geist auf euch gekommen ist, </a:t>
            </a:r>
            <a:endParaRPr lang="de-D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werdet 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 Kraft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empfangen! 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 1:8)</a:t>
            </a:r>
          </a:p>
          <a:p>
            <a:pPr algn="ctr"/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9512" y="420688"/>
            <a:ext cx="2462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u="sng" dirty="0" smtClean="0"/>
              <a:t>PFINGSTEN:</a:t>
            </a:r>
            <a:endParaRPr lang="de-DE" sz="3600" b="1" u="sng" dirty="0"/>
          </a:p>
        </p:txBody>
      </p:sp>
    </p:spTree>
    <p:extLst>
      <p:ext uri="{BB962C8B-B14F-4D97-AF65-F5344CB8AC3E}">
        <p14:creationId xmlns:p14="http://schemas.microsoft.com/office/powerpoint/2010/main" val="343867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1286</Words>
  <Application>Microsoft Office PowerPoint</Application>
  <PresentationFormat>Bildschirmpräsentation (4:3)</PresentationFormat>
  <Paragraphs>252</Paragraphs>
  <Slides>25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2" baseType="lpstr">
      <vt:lpstr>ALS Script</vt:lpstr>
      <vt:lpstr>AR BERKLEY</vt:lpstr>
      <vt:lpstr>Aramis</vt:lpstr>
      <vt:lpstr>Arial</vt:lpstr>
      <vt:lpstr>Calibri</vt:lpstr>
      <vt:lpstr>Kunstler Script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1.  Der Geist wirkt wie ein Defibrillator: Die Kraft,  die zum  Leben  erweckt</vt:lpstr>
      <vt:lpstr>Die Kraft,  die zum Leben erweckt</vt:lpstr>
      <vt:lpstr>Die Kraft,  die zum Leben erweckt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Kraft  zum  Leben</dc:title>
  <dc:creator>Reh Andreas</dc:creator>
  <cp:lastModifiedBy>Andreas</cp:lastModifiedBy>
  <cp:revision>48</cp:revision>
  <dcterms:created xsi:type="dcterms:W3CDTF">2015-06-02T07:56:49Z</dcterms:created>
  <dcterms:modified xsi:type="dcterms:W3CDTF">2015-06-17T13:53:30Z</dcterms:modified>
</cp:coreProperties>
</file>